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4630400" cy="8229600"/>
  <p:notesSz cx="8229600" cy="14630400"/>
  <p:embeddedFontLst>
    <p:embeddedFont>
      <p:font typeface="Raleway Medium" panose="020F0502020204030204" pitchFamily="2" charset="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80" d="100"/>
          <a:sy n="80" d="100"/>
        </p:scale>
        <p:origin x="139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32709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9.png"/><Relationship Id="rId11" Type="http://schemas.openxmlformats.org/officeDocument/2006/relationships/image" Target="../media/image24.svg"/><Relationship Id="rId5" Type="http://schemas.openxmlformats.org/officeDocument/2006/relationships/image" Target="../media/image18.sv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67462" y="1792962"/>
            <a:ext cx="7381875" cy="13985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ANPR &amp; ATCC For Smart Traffic Management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67462" y="3292078"/>
            <a:ext cx="7381875" cy="16780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AI-Supported Traffic Intelligence and Automated Monitoring Systems</a:t>
            </a:r>
            <a:endParaRPr lang="en-US" sz="3500" dirty="0"/>
          </a:p>
        </p:txBody>
      </p:sp>
      <p:sp>
        <p:nvSpPr>
          <p:cNvPr id="5" name="Text 2"/>
          <p:cNvSpPr/>
          <p:nvPr/>
        </p:nvSpPr>
        <p:spPr>
          <a:xfrm>
            <a:off x="6367462" y="5347692"/>
            <a:ext cx="7381875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19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Guided by: Ms. Mousami Shrivastava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6367462" y="6033730"/>
            <a:ext cx="7381875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19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Internship Program: Infosys Springboard</a:t>
            </a:r>
            <a:endParaRPr lang="en-US" sz="19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81063" y="914162"/>
            <a:ext cx="5619393" cy="4544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85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ATCC Architecture &amp; Workflow</a:t>
            </a:r>
            <a:endParaRPr lang="en-US" sz="2850" dirty="0"/>
          </a:p>
        </p:txBody>
      </p:sp>
      <p:sp>
        <p:nvSpPr>
          <p:cNvPr id="3" name="Text 1"/>
          <p:cNvSpPr/>
          <p:nvPr/>
        </p:nvSpPr>
        <p:spPr>
          <a:xfrm>
            <a:off x="881063" y="1695807"/>
            <a:ext cx="12868275" cy="261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The ATCC system operates through a streamlined, multi-stage process to ensure accurate vehicle detection, classification, and counting.</a:t>
            </a:r>
            <a:endParaRPr lang="en-US" sz="12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063" y="2141577"/>
            <a:ext cx="6434138" cy="654487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044654" y="2959656"/>
            <a:ext cx="1818203" cy="2271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Detect</a:t>
            </a:r>
            <a:endParaRPr lang="en-US" sz="14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4654" y="3370897"/>
            <a:ext cx="711160" cy="486489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044654" y="4041458"/>
            <a:ext cx="6106954" cy="5233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Advanced sensors and AI algorithms detect all vehicles present on the road in real-time.</a:t>
            </a:r>
            <a:endParaRPr lang="en-US" sz="12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5200" y="2141577"/>
            <a:ext cx="6434138" cy="654487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7478792" y="2959656"/>
            <a:ext cx="1818203" cy="2271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Classify</a:t>
            </a:r>
            <a:endParaRPr lang="en-US" sz="14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78792" y="3370897"/>
            <a:ext cx="711160" cy="486489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478792" y="4041458"/>
            <a:ext cx="6106954" cy="5233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Vehicles are automatically categorized into types such as cars, buses, trucks, and motorcycles.</a:t>
            </a:r>
            <a:endParaRPr lang="en-US" sz="1250" dirty="0"/>
          </a:p>
        </p:txBody>
      </p:sp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1063" y="4728448"/>
            <a:ext cx="6434138" cy="654487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1044654" y="5546527"/>
            <a:ext cx="1818203" cy="2271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Count</a:t>
            </a:r>
            <a:endParaRPr lang="en-US" sz="1400" dirty="0"/>
          </a:p>
        </p:txBody>
      </p:sp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4654" y="5957768"/>
            <a:ext cx="711160" cy="486489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1044654" y="6628328"/>
            <a:ext cx="6106954" cy="5233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Precise counts are maintained for each vehicle class, providing granular traffic data.</a:t>
            </a:r>
            <a:endParaRPr lang="en-US" sz="1250" dirty="0"/>
          </a:p>
        </p:txBody>
      </p:sp>
      <p:pic>
        <p:nvPicPr>
          <p:cNvPr id="16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15200" y="4728448"/>
            <a:ext cx="6434138" cy="654487"/>
          </a:xfrm>
          <a:prstGeom prst="rect">
            <a:avLst/>
          </a:prstGeom>
        </p:spPr>
      </p:pic>
      <p:sp>
        <p:nvSpPr>
          <p:cNvPr id="17" name="Text 8"/>
          <p:cNvSpPr/>
          <p:nvPr/>
        </p:nvSpPr>
        <p:spPr>
          <a:xfrm>
            <a:off x="7478792" y="5546527"/>
            <a:ext cx="1818203" cy="2271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Analyze</a:t>
            </a:r>
            <a:endParaRPr lang="en-US" sz="1400" dirty="0"/>
          </a:p>
        </p:txBody>
      </p:sp>
      <p:pic>
        <p:nvPicPr>
          <p:cNvPr id="18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78792" y="5957768"/>
            <a:ext cx="711160" cy="486489"/>
          </a:xfrm>
          <a:prstGeom prst="rect">
            <a:avLst/>
          </a:prstGeom>
        </p:spPr>
      </p:pic>
      <p:sp>
        <p:nvSpPr>
          <p:cNvPr id="19" name="Text 9"/>
          <p:cNvSpPr/>
          <p:nvPr/>
        </p:nvSpPr>
        <p:spPr>
          <a:xfrm>
            <a:off x="7478792" y="6628328"/>
            <a:ext cx="6106954" cy="5233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Real-time data is analyzed to assess traffic density, identify congestion points, and predict trends.</a:t>
            </a:r>
            <a:endParaRPr lang="en-US" sz="12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81063" y="1779746"/>
            <a:ext cx="5175766" cy="4544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85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Conclusion &amp; Future Scope</a:t>
            </a:r>
            <a:endParaRPr lang="en-US" sz="2850" dirty="0"/>
          </a:p>
        </p:txBody>
      </p:sp>
      <p:sp>
        <p:nvSpPr>
          <p:cNvPr id="3" name="Text 1"/>
          <p:cNvSpPr/>
          <p:nvPr/>
        </p:nvSpPr>
        <p:spPr>
          <a:xfrm>
            <a:off x="881063" y="2299573"/>
            <a:ext cx="2181939" cy="272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Conclusion</a:t>
            </a:r>
            <a:endParaRPr lang="en-US" sz="1700" dirty="0"/>
          </a:p>
        </p:txBody>
      </p:sp>
      <p:sp>
        <p:nvSpPr>
          <p:cNvPr id="4" name="Text 2"/>
          <p:cNvSpPr/>
          <p:nvPr/>
        </p:nvSpPr>
        <p:spPr>
          <a:xfrm>
            <a:off x="881063" y="2817733"/>
            <a:ext cx="12868275" cy="7850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The integrated ANPR and ATCC solution significantly advances intelligent traffic management by providing real-time data for dynamic control and strategic planning. This system reduces congestion, optimizes commute times, improves emergency response, and enhances road safety, empowering cities to make data-driven decisions for sustainable urban development.</a:t>
            </a:r>
            <a:endParaRPr lang="en-US" sz="1250" dirty="0"/>
          </a:p>
        </p:txBody>
      </p:sp>
      <p:sp>
        <p:nvSpPr>
          <p:cNvPr id="5" name="Text 3"/>
          <p:cNvSpPr/>
          <p:nvPr/>
        </p:nvSpPr>
        <p:spPr>
          <a:xfrm>
            <a:off x="881063" y="3848219"/>
            <a:ext cx="2181939" cy="272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Future Scope</a:t>
            </a:r>
            <a:endParaRPr lang="en-US" sz="1700" dirty="0"/>
          </a:p>
        </p:txBody>
      </p:sp>
      <p:sp>
        <p:nvSpPr>
          <p:cNvPr id="6" name="Shape 4"/>
          <p:cNvSpPr/>
          <p:nvPr/>
        </p:nvSpPr>
        <p:spPr>
          <a:xfrm>
            <a:off x="881063" y="4366379"/>
            <a:ext cx="4180284" cy="959882"/>
          </a:xfrm>
          <a:prstGeom prst="roundRect">
            <a:avLst>
              <a:gd name="adj" fmla="val 25573"/>
            </a:avLst>
          </a:prstGeom>
          <a:solidFill>
            <a:srgbClr val="27272B"/>
          </a:solidFill>
          <a:ln w="22860">
            <a:solidFill>
              <a:srgbClr val="5F5F63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1067514" y="4552831"/>
            <a:ext cx="1818203" cy="2271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Cloud Integration</a:t>
            </a:r>
            <a:endParaRPr lang="en-US" sz="1400" dirty="0"/>
          </a:p>
        </p:txBody>
      </p:sp>
      <p:sp>
        <p:nvSpPr>
          <p:cNvPr id="8" name="Text 6"/>
          <p:cNvSpPr/>
          <p:nvPr/>
        </p:nvSpPr>
        <p:spPr>
          <a:xfrm>
            <a:off x="1067514" y="4878110"/>
            <a:ext cx="3807381" cy="261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For scalable data management.</a:t>
            </a:r>
            <a:endParaRPr lang="en-US" sz="1250" dirty="0"/>
          </a:p>
        </p:txBody>
      </p:sp>
      <p:sp>
        <p:nvSpPr>
          <p:cNvPr id="9" name="Shape 7"/>
          <p:cNvSpPr/>
          <p:nvPr/>
        </p:nvSpPr>
        <p:spPr>
          <a:xfrm>
            <a:off x="5224939" y="4366379"/>
            <a:ext cx="4180403" cy="959882"/>
          </a:xfrm>
          <a:prstGeom prst="roundRect">
            <a:avLst>
              <a:gd name="adj" fmla="val 25573"/>
            </a:avLst>
          </a:prstGeom>
          <a:solidFill>
            <a:srgbClr val="27272B"/>
          </a:solidFill>
          <a:ln w="22860">
            <a:solidFill>
              <a:srgbClr val="5F5F63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5411391" y="4552831"/>
            <a:ext cx="2612231" cy="2271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Multi-Camera Coordination</a:t>
            </a:r>
            <a:endParaRPr lang="en-US" sz="1400" dirty="0"/>
          </a:p>
        </p:txBody>
      </p:sp>
      <p:sp>
        <p:nvSpPr>
          <p:cNvPr id="11" name="Text 9"/>
          <p:cNvSpPr/>
          <p:nvPr/>
        </p:nvSpPr>
        <p:spPr>
          <a:xfrm>
            <a:off x="5411391" y="4878110"/>
            <a:ext cx="3807500" cy="261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Enhancing coverage and accuracy.</a:t>
            </a:r>
            <a:endParaRPr lang="en-US" sz="1250" dirty="0"/>
          </a:p>
        </p:txBody>
      </p:sp>
      <p:sp>
        <p:nvSpPr>
          <p:cNvPr id="12" name="Shape 10"/>
          <p:cNvSpPr/>
          <p:nvPr/>
        </p:nvSpPr>
        <p:spPr>
          <a:xfrm>
            <a:off x="9568934" y="4366379"/>
            <a:ext cx="4180403" cy="959882"/>
          </a:xfrm>
          <a:prstGeom prst="roundRect">
            <a:avLst>
              <a:gd name="adj" fmla="val 25573"/>
            </a:avLst>
          </a:prstGeom>
          <a:solidFill>
            <a:srgbClr val="27272B"/>
          </a:solidFill>
          <a:ln w="22860">
            <a:solidFill>
              <a:srgbClr val="5F5F63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9755386" y="4552831"/>
            <a:ext cx="1920478" cy="2271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Advanced AI Models</a:t>
            </a:r>
            <a:endParaRPr lang="en-US" sz="1400" dirty="0"/>
          </a:p>
        </p:txBody>
      </p:sp>
      <p:sp>
        <p:nvSpPr>
          <p:cNvPr id="14" name="Text 12"/>
          <p:cNvSpPr/>
          <p:nvPr/>
        </p:nvSpPr>
        <p:spPr>
          <a:xfrm>
            <a:off x="9755386" y="4878110"/>
            <a:ext cx="3807500" cy="261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Smarter prediction and optimization.</a:t>
            </a:r>
            <a:endParaRPr lang="en-US" sz="1250" dirty="0"/>
          </a:p>
        </p:txBody>
      </p:sp>
      <p:sp>
        <p:nvSpPr>
          <p:cNvPr id="15" name="Shape 13"/>
          <p:cNvSpPr/>
          <p:nvPr/>
        </p:nvSpPr>
        <p:spPr>
          <a:xfrm>
            <a:off x="881063" y="5489853"/>
            <a:ext cx="6352342" cy="959882"/>
          </a:xfrm>
          <a:prstGeom prst="roundRect">
            <a:avLst>
              <a:gd name="adj" fmla="val 25573"/>
            </a:avLst>
          </a:prstGeom>
          <a:solidFill>
            <a:srgbClr val="27272B"/>
          </a:solidFill>
          <a:ln w="22860">
            <a:solidFill>
              <a:srgbClr val="5F5F63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1067514" y="5676305"/>
            <a:ext cx="1818203" cy="2271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IoT Integration</a:t>
            </a:r>
            <a:endParaRPr lang="en-US" sz="1400" dirty="0"/>
          </a:p>
        </p:txBody>
      </p:sp>
      <p:sp>
        <p:nvSpPr>
          <p:cNvPr id="17" name="Text 15"/>
          <p:cNvSpPr/>
          <p:nvPr/>
        </p:nvSpPr>
        <p:spPr>
          <a:xfrm>
            <a:off x="1067514" y="6001583"/>
            <a:ext cx="5979438" cy="261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Broader data for deeper insights.</a:t>
            </a:r>
            <a:endParaRPr lang="en-US" sz="1250" dirty="0"/>
          </a:p>
        </p:txBody>
      </p:sp>
      <p:sp>
        <p:nvSpPr>
          <p:cNvPr id="18" name="Shape 16"/>
          <p:cNvSpPr/>
          <p:nvPr/>
        </p:nvSpPr>
        <p:spPr>
          <a:xfrm>
            <a:off x="7396996" y="5489853"/>
            <a:ext cx="6352342" cy="959882"/>
          </a:xfrm>
          <a:prstGeom prst="roundRect">
            <a:avLst>
              <a:gd name="adj" fmla="val 25573"/>
            </a:avLst>
          </a:prstGeom>
          <a:solidFill>
            <a:srgbClr val="27272B"/>
          </a:solidFill>
          <a:ln w="22860">
            <a:solidFill>
              <a:srgbClr val="5F5F63"/>
            </a:solidFill>
            <a:prstDash val="solid"/>
          </a:ln>
        </p:spPr>
      </p:sp>
      <p:sp>
        <p:nvSpPr>
          <p:cNvPr id="19" name="Text 17"/>
          <p:cNvSpPr/>
          <p:nvPr/>
        </p:nvSpPr>
        <p:spPr>
          <a:xfrm>
            <a:off x="7583448" y="5676305"/>
            <a:ext cx="1848445" cy="2271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Predictive Analytics</a:t>
            </a:r>
            <a:endParaRPr lang="en-US" sz="1400" dirty="0"/>
          </a:p>
        </p:txBody>
      </p:sp>
      <p:sp>
        <p:nvSpPr>
          <p:cNvPr id="20" name="Text 18"/>
          <p:cNvSpPr/>
          <p:nvPr/>
        </p:nvSpPr>
        <p:spPr>
          <a:xfrm>
            <a:off x="7583448" y="6001583"/>
            <a:ext cx="5979438" cy="261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Proactive traffic management.</a:t>
            </a:r>
            <a:endParaRPr lang="en-US" sz="12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129213" y="3767971"/>
            <a:ext cx="5594747" cy="699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THANK YOU</a:t>
            </a:r>
            <a:endParaRPr lang="en-US" sz="44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063" y="1089779"/>
            <a:ext cx="2770822" cy="415623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276969" y="1067753"/>
            <a:ext cx="8479869" cy="9789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850"/>
              </a:lnSpc>
              <a:buNone/>
            </a:pPr>
            <a:r>
              <a:rPr lang="en-US" sz="305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Introduction to Smart Traffic Management</a:t>
            </a:r>
            <a:endParaRPr lang="en-US" sz="3050" dirty="0"/>
          </a:p>
        </p:txBody>
      </p:sp>
      <p:sp>
        <p:nvSpPr>
          <p:cNvPr id="4" name="Text 1"/>
          <p:cNvSpPr/>
          <p:nvPr/>
        </p:nvSpPr>
        <p:spPr>
          <a:xfrm>
            <a:off x="5276969" y="2222897"/>
            <a:ext cx="8479869" cy="5638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Modern cities grapple with significant traffic issues, including congestion, violations, and accidents, compounded by inefficient manual monitoring.</a:t>
            </a:r>
            <a:endParaRPr lang="en-US" sz="1350" dirty="0"/>
          </a:p>
        </p:txBody>
      </p:sp>
      <p:sp>
        <p:nvSpPr>
          <p:cNvPr id="5" name="Text 2"/>
          <p:cNvSpPr/>
          <p:nvPr/>
        </p:nvSpPr>
        <p:spPr>
          <a:xfrm>
            <a:off x="5276969" y="2945368"/>
            <a:ext cx="8479869" cy="5638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Traditional traffic supervision methods are often slow, prone to human error, and lack the scalability required for urban growth.</a:t>
            </a:r>
            <a:endParaRPr lang="en-US" sz="1350" dirty="0"/>
          </a:p>
        </p:txBody>
      </p:sp>
      <p:sp>
        <p:nvSpPr>
          <p:cNvPr id="6" name="Text 3"/>
          <p:cNvSpPr/>
          <p:nvPr/>
        </p:nvSpPr>
        <p:spPr>
          <a:xfrm>
            <a:off x="5276969" y="3667839"/>
            <a:ext cx="8479869" cy="2819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To address these challenges, there's a critical need for advanced automated systems capable of:</a:t>
            </a:r>
            <a:endParaRPr lang="en-US" sz="1350" dirty="0"/>
          </a:p>
        </p:txBody>
      </p:sp>
      <p:sp>
        <p:nvSpPr>
          <p:cNvPr id="7" name="Text 4"/>
          <p:cNvSpPr/>
          <p:nvPr/>
        </p:nvSpPr>
        <p:spPr>
          <a:xfrm>
            <a:off x="5276969" y="4108371"/>
            <a:ext cx="8479869" cy="2819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Accurately identifying vehicles</a:t>
            </a:r>
            <a:endParaRPr lang="en-US" sz="1350" dirty="0"/>
          </a:p>
        </p:txBody>
      </p:sp>
      <p:sp>
        <p:nvSpPr>
          <p:cNvPr id="8" name="Text 5"/>
          <p:cNvSpPr/>
          <p:nvPr/>
        </p:nvSpPr>
        <p:spPr>
          <a:xfrm>
            <a:off x="5276969" y="4451985"/>
            <a:ext cx="8479869" cy="2819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Continuously monitoring traffic flow</a:t>
            </a:r>
            <a:endParaRPr lang="en-US" sz="1350" dirty="0"/>
          </a:p>
        </p:txBody>
      </p:sp>
      <p:sp>
        <p:nvSpPr>
          <p:cNvPr id="9" name="Text 6"/>
          <p:cNvSpPr/>
          <p:nvPr/>
        </p:nvSpPr>
        <p:spPr>
          <a:xfrm>
            <a:off x="5276969" y="4795599"/>
            <a:ext cx="8479869" cy="2819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Collecting high-quality traffic analytics</a:t>
            </a:r>
            <a:endParaRPr lang="en-US" sz="1350" dirty="0"/>
          </a:p>
        </p:txBody>
      </p:sp>
      <p:sp>
        <p:nvSpPr>
          <p:cNvPr id="10" name="Text 7"/>
          <p:cNvSpPr/>
          <p:nvPr/>
        </p:nvSpPr>
        <p:spPr>
          <a:xfrm>
            <a:off x="5276969" y="5139214"/>
            <a:ext cx="8479869" cy="2819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Supporting effective enforcement and urban planning</a:t>
            </a:r>
            <a:endParaRPr lang="en-US" sz="1350" dirty="0"/>
          </a:p>
        </p:txBody>
      </p:sp>
      <p:sp>
        <p:nvSpPr>
          <p:cNvPr id="11" name="Text 8"/>
          <p:cNvSpPr/>
          <p:nvPr/>
        </p:nvSpPr>
        <p:spPr>
          <a:xfrm>
            <a:off x="5276969" y="5579745"/>
            <a:ext cx="8479869" cy="8458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This project introduces a combined ANPR (Automatic Number Plate Recognition) and ATCC (Automatic Traffic Counter &amp; Classifier) system, designed to meet these evolving demands for smarter city infrastructure.</a:t>
            </a:r>
            <a:endParaRPr lang="en-US" sz="1350" dirty="0"/>
          </a:p>
        </p:txBody>
      </p:sp>
      <p:sp>
        <p:nvSpPr>
          <p:cNvPr id="12" name="Text 9"/>
          <p:cNvSpPr/>
          <p:nvPr/>
        </p:nvSpPr>
        <p:spPr>
          <a:xfrm>
            <a:off x="881063" y="6848475"/>
            <a:ext cx="3916323" cy="4894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50"/>
              </a:lnSpc>
              <a:buNone/>
            </a:pPr>
            <a:endParaRPr lang="en-US" sz="30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81063" y="848916"/>
            <a:ext cx="12868275" cy="11887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650"/>
              </a:lnSpc>
              <a:buNone/>
            </a:pPr>
            <a:r>
              <a:rPr lang="en-US" sz="37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The Challenge: Limitations of Current Traffic Monitoring</a:t>
            </a:r>
            <a:endParaRPr lang="en-US" sz="3700" dirty="0"/>
          </a:p>
        </p:txBody>
      </p:sp>
      <p:sp>
        <p:nvSpPr>
          <p:cNvPr id="3" name="Shape 1"/>
          <p:cNvSpPr/>
          <p:nvPr/>
        </p:nvSpPr>
        <p:spPr>
          <a:xfrm>
            <a:off x="881063" y="2358628"/>
            <a:ext cx="6327100" cy="1941314"/>
          </a:xfrm>
          <a:prstGeom prst="roundRect">
            <a:avLst>
              <a:gd name="adj" fmla="val 7536"/>
            </a:avLst>
          </a:prstGeom>
          <a:solidFill>
            <a:srgbClr val="27272B"/>
          </a:solidFill>
          <a:ln w="30480">
            <a:solidFill>
              <a:srgbClr val="5F5F63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50583" y="2358628"/>
            <a:ext cx="121920" cy="1941314"/>
          </a:xfrm>
          <a:prstGeom prst="roundRect">
            <a:avLst>
              <a:gd name="adj" fmla="val 263289"/>
            </a:avLst>
          </a:prstGeom>
          <a:solidFill>
            <a:srgbClr val="FFE14D"/>
          </a:solidFill>
          <a:ln/>
        </p:spPr>
      </p:sp>
      <p:sp>
        <p:nvSpPr>
          <p:cNvPr id="5" name="Text 3"/>
          <p:cNvSpPr/>
          <p:nvPr/>
        </p:nvSpPr>
        <p:spPr>
          <a:xfrm>
            <a:off x="1216938" y="2603063"/>
            <a:ext cx="3729752" cy="2971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Inefficient Manual Monitoring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1216938" y="3028593"/>
            <a:ext cx="5746790" cy="10269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Rapid growth in vehicle density has rendered traditional manual traffic monitoring methods largely inefficient and unsustainable.</a:t>
            </a:r>
            <a:endParaRPr lang="en-US" sz="1650" dirty="0"/>
          </a:p>
        </p:txBody>
      </p:sp>
      <p:sp>
        <p:nvSpPr>
          <p:cNvPr id="7" name="Shape 5"/>
          <p:cNvSpPr/>
          <p:nvPr/>
        </p:nvSpPr>
        <p:spPr>
          <a:xfrm>
            <a:off x="7422118" y="2358628"/>
            <a:ext cx="6327219" cy="1941314"/>
          </a:xfrm>
          <a:prstGeom prst="roundRect">
            <a:avLst>
              <a:gd name="adj" fmla="val 7536"/>
            </a:avLst>
          </a:prstGeom>
          <a:solidFill>
            <a:srgbClr val="27272B"/>
          </a:solidFill>
          <a:ln w="30480">
            <a:solidFill>
              <a:srgbClr val="5F5F63"/>
            </a:solidFill>
            <a:prstDash val="solid"/>
          </a:ln>
        </p:spPr>
      </p:sp>
      <p:sp>
        <p:nvSpPr>
          <p:cNvPr id="8" name="Shape 6"/>
          <p:cNvSpPr/>
          <p:nvPr/>
        </p:nvSpPr>
        <p:spPr>
          <a:xfrm>
            <a:off x="7391638" y="2358628"/>
            <a:ext cx="121920" cy="1941314"/>
          </a:xfrm>
          <a:prstGeom prst="roundRect">
            <a:avLst>
              <a:gd name="adj" fmla="val 263289"/>
            </a:avLst>
          </a:prstGeom>
          <a:solidFill>
            <a:srgbClr val="FFE14D"/>
          </a:solidFill>
          <a:ln/>
        </p:spPr>
      </p:sp>
      <p:sp>
        <p:nvSpPr>
          <p:cNvPr id="9" name="Text 7"/>
          <p:cNvSpPr/>
          <p:nvPr/>
        </p:nvSpPr>
        <p:spPr>
          <a:xfrm>
            <a:off x="7757993" y="2603063"/>
            <a:ext cx="3253740" cy="2971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Limited CCTV Capabilities</a:t>
            </a:r>
            <a:endParaRPr lang="en-US" sz="1850" dirty="0"/>
          </a:p>
        </p:txBody>
      </p:sp>
      <p:sp>
        <p:nvSpPr>
          <p:cNvPr id="10" name="Text 8"/>
          <p:cNvSpPr/>
          <p:nvPr/>
        </p:nvSpPr>
        <p:spPr>
          <a:xfrm>
            <a:off x="7757993" y="3028593"/>
            <a:ext cx="5746909" cy="10269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Existing CCTV systems offer raw video footage but lack automated analytical capabilities, requiring extensive manual review.</a:t>
            </a:r>
            <a:endParaRPr lang="en-US" sz="1650" dirty="0"/>
          </a:p>
        </p:txBody>
      </p:sp>
      <p:sp>
        <p:nvSpPr>
          <p:cNvPr id="11" name="Shape 9"/>
          <p:cNvSpPr/>
          <p:nvPr/>
        </p:nvSpPr>
        <p:spPr>
          <a:xfrm>
            <a:off x="881063" y="4513898"/>
            <a:ext cx="6327100" cy="1941314"/>
          </a:xfrm>
          <a:prstGeom prst="roundRect">
            <a:avLst>
              <a:gd name="adj" fmla="val 7536"/>
            </a:avLst>
          </a:prstGeom>
          <a:solidFill>
            <a:srgbClr val="27272B"/>
          </a:solidFill>
          <a:ln w="30480">
            <a:solidFill>
              <a:srgbClr val="5F5F63"/>
            </a:solidFill>
            <a:prstDash val="solid"/>
          </a:ln>
        </p:spPr>
      </p:sp>
      <p:sp>
        <p:nvSpPr>
          <p:cNvPr id="12" name="Shape 10"/>
          <p:cNvSpPr/>
          <p:nvPr/>
        </p:nvSpPr>
        <p:spPr>
          <a:xfrm>
            <a:off x="850583" y="4513898"/>
            <a:ext cx="121920" cy="1941314"/>
          </a:xfrm>
          <a:prstGeom prst="roundRect">
            <a:avLst>
              <a:gd name="adj" fmla="val 263289"/>
            </a:avLst>
          </a:prstGeom>
          <a:solidFill>
            <a:srgbClr val="FFE14D"/>
          </a:solidFill>
          <a:ln/>
        </p:spPr>
      </p:sp>
      <p:sp>
        <p:nvSpPr>
          <p:cNvPr id="13" name="Text 11"/>
          <p:cNvSpPr/>
          <p:nvPr/>
        </p:nvSpPr>
        <p:spPr>
          <a:xfrm>
            <a:off x="1216938" y="4758333"/>
            <a:ext cx="5017294" cy="2971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Time-Consuming Violation Identification</a:t>
            </a:r>
            <a:endParaRPr lang="en-US" sz="1850" dirty="0"/>
          </a:p>
        </p:txBody>
      </p:sp>
      <p:sp>
        <p:nvSpPr>
          <p:cNvPr id="14" name="Text 12"/>
          <p:cNvSpPr/>
          <p:nvPr/>
        </p:nvSpPr>
        <p:spPr>
          <a:xfrm>
            <a:off x="1216938" y="5183862"/>
            <a:ext cx="5746790" cy="10269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Identifying vehicles involved in traffic violations or incidents currently relies on manual review, a process that is both slow and prone to errors.</a:t>
            </a:r>
            <a:endParaRPr lang="en-US" sz="1650" dirty="0"/>
          </a:p>
        </p:txBody>
      </p:sp>
      <p:sp>
        <p:nvSpPr>
          <p:cNvPr id="15" name="Shape 13"/>
          <p:cNvSpPr/>
          <p:nvPr/>
        </p:nvSpPr>
        <p:spPr>
          <a:xfrm>
            <a:off x="7422118" y="4513898"/>
            <a:ext cx="6327219" cy="1941314"/>
          </a:xfrm>
          <a:prstGeom prst="roundRect">
            <a:avLst>
              <a:gd name="adj" fmla="val 7536"/>
            </a:avLst>
          </a:prstGeom>
          <a:solidFill>
            <a:srgbClr val="27272B"/>
          </a:solidFill>
          <a:ln w="30480">
            <a:solidFill>
              <a:srgbClr val="5F5F63"/>
            </a:solidFill>
            <a:prstDash val="solid"/>
          </a:ln>
        </p:spPr>
      </p:sp>
      <p:sp>
        <p:nvSpPr>
          <p:cNvPr id="16" name="Shape 14"/>
          <p:cNvSpPr/>
          <p:nvPr/>
        </p:nvSpPr>
        <p:spPr>
          <a:xfrm>
            <a:off x="7391638" y="4513898"/>
            <a:ext cx="121920" cy="1941314"/>
          </a:xfrm>
          <a:prstGeom prst="roundRect">
            <a:avLst>
              <a:gd name="adj" fmla="val 263289"/>
            </a:avLst>
          </a:prstGeom>
          <a:solidFill>
            <a:srgbClr val="FFE14D"/>
          </a:solidFill>
          <a:ln/>
        </p:spPr>
      </p:sp>
      <p:sp>
        <p:nvSpPr>
          <p:cNvPr id="17" name="Text 15"/>
          <p:cNvSpPr/>
          <p:nvPr/>
        </p:nvSpPr>
        <p:spPr>
          <a:xfrm>
            <a:off x="7757993" y="4758333"/>
            <a:ext cx="2907983" cy="2971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Absence of Automation</a:t>
            </a:r>
            <a:endParaRPr lang="en-US" sz="1850" dirty="0"/>
          </a:p>
        </p:txBody>
      </p:sp>
      <p:sp>
        <p:nvSpPr>
          <p:cNvPr id="18" name="Text 16"/>
          <p:cNvSpPr/>
          <p:nvPr/>
        </p:nvSpPr>
        <p:spPr>
          <a:xfrm>
            <a:off x="7757993" y="5183862"/>
            <a:ext cx="5746909" cy="10269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Current systems frequently lack automated license plate recognition, vehicle classification, and comprehensive traffic counting and analytics features.</a:t>
            </a:r>
            <a:endParaRPr lang="en-US" sz="1650" dirty="0"/>
          </a:p>
        </p:txBody>
      </p:sp>
      <p:sp>
        <p:nvSpPr>
          <p:cNvPr id="19" name="Text 17"/>
          <p:cNvSpPr/>
          <p:nvPr/>
        </p:nvSpPr>
        <p:spPr>
          <a:xfrm>
            <a:off x="881063" y="6695956"/>
            <a:ext cx="12868275" cy="6846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There is an urgent need for a real-time intelligent system that can automatically detect vehicles, recognize number plates, and analyze complex traffic patterns with precision.</a:t>
            </a:r>
            <a:endParaRPr lang="en-US" sz="16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81063" y="881182"/>
            <a:ext cx="10606921" cy="5593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Project Objectives: Enhancing Urban Mobility</a:t>
            </a:r>
            <a:endParaRPr lang="en-US" sz="35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6548" y="1880949"/>
            <a:ext cx="302062" cy="30206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535549" y="1843326"/>
            <a:ext cx="4069556" cy="335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Automated Vehicle Detection</a:t>
            </a:r>
            <a:endParaRPr lang="en-US" sz="2100" dirty="0"/>
          </a:p>
        </p:txBody>
      </p:sp>
      <p:sp>
        <p:nvSpPr>
          <p:cNvPr id="5" name="Text 2"/>
          <p:cNvSpPr/>
          <p:nvPr/>
        </p:nvSpPr>
        <p:spPr>
          <a:xfrm>
            <a:off x="1535549" y="2299811"/>
            <a:ext cx="12213788" cy="322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Develop algorithms to reliably detect and track vehicles on roadways under various conditions.</a:t>
            </a:r>
            <a:endParaRPr lang="en-US" sz="15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6548" y="3062526"/>
            <a:ext cx="302062" cy="30206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535549" y="3024902"/>
            <a:ext cx="5011936" cy="335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Accurate Number Plate Recognition</a:t>
            </a:r>
            <a:endParaRPr lang="en-US" sz="2100" dirty="0"/>
          </a:p>
        </p:txBody>
      </p:sp>
      <p:sp>
        <p:nvSpPr>
          <p:cNvPr id="8" name="Text 4"/>
          <p:cNvSpPr/>
          <p:nvPr/>
        </p:nvSpPr>
        <p:spPr>
          <a:xfrm>
            <a:off x="1535549" y="3481388"/>
            <a:ext cx="12213788" cy="322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Implement robust ANPR technology to extract and interpret license plate information with high accuracy.</a:t>
            </a:r>
            <a:endParaRPr lang="en-US" sz="15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6548" y="4244102"/>
            <a:ext cx="302062" cy="302062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535549" y="4206478"/>
            <a:ext cx="5242560" cy="335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Comprehensive Vehicle Classification</a:t>
            </a:r>
            <a:endParaRPr lang="en-US" sz="2100" dirty="0"/>
          </a:p>
        </p:txBody>
      </p:sp>
      <p:sp>
        <p:nvSpPr>
          <p:cNvPr id="11" name="Text 6"/>
          <p:cNvSpPr/>
          <p:nvPr/>
        </p:nvSpPr>
        <p:spPr>
          <a:xfrm>
            <a:off x="1535549" y="4662964"/>
            <a:ext cx="12213788" cy="322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Categorize vehicles into distinct types (e.g., cars, motorcycles, buses, trucks) for detailed traffic analysis.</a:t>
            </a:r>
            <a:endParaRPr lang="en-US" sz="15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6548" y="5425678"/>
            <a:ext cx="302062" cy="302062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535549" y="5388054"/>
            <a:ext cx="4449723" cy="335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Traffic Flow Analysis &amp; Counting</a:t>
            </a:r>
            <a:endParaRPr lang="en-US" sz="2100" dirty="0"/>
          </a:p>
        </p:txBody>
      </p:sp>
      <p:sp>
        <p:nvSpPr>
          <p:cNvPr id="14" name="Text 8"/>
          <p:cNvSpPr/>
          <p:nvPr/>
        </p:nvSpPr>
        <p:spPr>
          <a:xfrm>
            <a:off x="1535549" y="5844540"/>
            <a:ext cx="12213788" cy="322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Accurately count vehicles and analyze traffic patterns to support urban planning and congestion management.</a:t>
            </a:r>
            <a:endParaRPr lang="en-US" sz="155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6548" y="6607254"/>
            <a:ext cx="302062" cy="302062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1535549" y="6569631"/>
            <a:ext cx="4708208" cy="335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Integrated ANPR &amp; ATCC Workflow</a:t>
            </a:r>
            <a:endParaRPr lang="en-US" sz="2100" dirty="0"/>
          </a:p>
        </p:txBody>
      </p:sp>
      <p:sp>
        <p:nvSpPr>
          <p:cNvPr id="17" name="Text 10"/>
          <p:cNvSpPr/>
          <p:nvPr/>
        </p:nvSpPr>
        <p:spPr>
          <a:xfrm>
            <a:off x="1535549" y="7026116"/>
            <a:ext cx="12213788" cy="322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Construct a seamless workflow demonstrating the synergistic operation of ANPR and ATCC systems for holistic traffic intelligence.</a:t>
            </a:r>
            <a:endParaRPr lang="en-US" sz="15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81063" y="1012865"/>
            <a:ext cx="11091743" cy="4894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50"/>
              </a:lnSpc>
              <a:buNone/>
            </a:pPr>
            <a:r>
              <a:rPr lang="en-US" sz="305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Project Overview: A Unified Traffic Monitoring Solution</a:t>
            </a:r>
            <a:endParaRPr lang="en-US" sz="3050" dirty="0"/>
          </a:p>
        </p:txBody>
      </p:sp>
      <p:sp>
        <p:nvSpPr>
          <p:cNvPr id="3" name="Text 1"/>
          <p:cNvSpPr/>
          <p:nvPr/>
        </p:nvSpPr>
        <p:spPr>
          <a:xfrm>
            <a:off x="881063" y="1854756"/>
            <a:ext cx="12868275" cy="2819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This project merges ANPR and ATCC technologies into a single, intelligent system, providing a robust solution for comprehensive traffic management.</a:t>
            </a:r>
            <a:endParaRPr lang="en-US" sz="1350" dirty="0"/>
          </a:p>
        </p:txBody>
      </p:sp>
      <p:sp>
        <p:nvSpPr>
          <p:cNvPr id="4" name="Shape 2"/>
          <p:cNvSpPr/>
          <p:nvPr/>
        </p:nvSpPr>
        <p:spPr>
          <a:xfrm>
            <a:off x="881063" y="2334935"/>
            <a:ext cx="6346031" cy="1971675"/>
          </a:xfrm>
          <a:prstGeom prst="roundRect">
            <a:avLst>
              <a:gd name="adj" fmla="val 13408"/>
            </a:avLst>
          </a:prstGeom>
          <a:solidFill>
            <a:srgbClr val="46464A"/>
          </a:solidFill>
          <a:ln/>
        </p:spPr>
      </p:sp>
      <p:sp>
        <p:nvSpPr>
          <p:cNvPr id="5" name="Shape 3"/>
          <p:cNvSpPr/>
          <p:nvPr/>
        </p:nvSpPr>
        <p:spPr>
          <a:xfrm>
            <a:off x="1057275" y="2511147"/>
            <a:ext cx="528638" cy="528638"/>
          </a:xfrm>
          <a:prstGeom prst="roundRect">
            <a:avLst>
              <a:gd name="adj" fmla="val 17295551"/>
            </a:avLst>
          </a:prstGeom>
          <a:solidFill>
            <a:srgbClr val="FFE14D"/>
          </a:solidFill>
          <a:ln/>
        </p:spPr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02650" y="2656403"/>
            <a:ext cx="237887" cy="237887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057275" y="3215997"/>
            <a:ext cx="1958102" cy="244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Vehicle Detection</a:t>
            </a:r>
            <a:endParaRPr lang="en-US" sz="1500" dirty="0"/>
          </a:p>
        </p:txBody>
      </p:sp>
      <p:sp>
        <p:nvSpPr>
          <p:cNvPr id="8" name="Text 5"/>
          <p:cNvSpPr/>
          <p:nvPr/>
        </p:nvSpPr>
        <p:spPr>
          <a:xfrm>
            <a:off x="1057275" y="3566517"/>
            <a:ext cx="5993606" cy="5638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Utilizes advanced object detection algorithms to accurately identify vehicles from video or image inputs.</a:t>
            </a:r>
            <a:endParaRPr lang="en-US" sz="1350" dirty="0"/>
          </a:p>
        </p:txBody>
      </p:sp>
      <p:sp>
        <p:nvSpPr>
          <p:cNvPr id="9" name="Shape 6"/>
          <p:cNvSpPr/>
          <p:nvPr/>
        </p:nvSpPr>
        <p:spPr>
          <a:xfrm>
            <a:off x="7403306" y="2334935"/>
            <a:ext cx="6346031" cy="1971675"/>
          </a:xfrm>
          <a:prstGeom prst="roundRect">
            <a:avLst>
              <a:gd name="adj" fmla="val 13408"/>
            </a:avLst>
          </a:prstGeom>
          <a:solidFill>
            <a:srgbClr val="46464A"/>
          </a:solidFill>
          <a:ln/>
        </p:spPr>
      </p:sp>
      <p:sp>
        <p:nvSpPr>
          <p:cNvPr id="10" name="Shape 7"/>
          <p:cNvSpPr/>
          <p:nvPr/>
        </p:nvSpPr>
        <p:spPr>
          <a:xfrm>
            <a:off x="7579519" y="2511147"/>
            <a:ext cx="528638" cy="528638"/>
          </a:xfrm>
          <a:prstGeom prst="roundRect">
            <a:avLst>
              <a:gd name="adj" fmla="val 17295551"/>
            </a:avLst>
          </a:prstGeom>
          <a:solidFill>
            <a:srgbClr val="FFE14D"/>
          </a:solidFill>
          <a:ln/>
        </p:spPr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724894" y="2656403"/>
            <a:ext cx="237887" cy="237887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7579519" y="3215997"/>
            <a:ext cx="2626043" cy="244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License Plate Recognition</a:t>
            </a:r>
            <a:endParaRPr lang="en-US" sz="1500" dirty="0"/>
          </a:p>
        </p:txBody>
      </p:sp>
      <p:sp>
        <p:nvSpPr>
          <p:cNvPr id="13" name="Text 9"/>
          <p:cNvSpPr/>
          <p:nvPr/>
        </p:nvSpPr>
        <p:spPr>
          <a:xfrm>
            <a:off x="7579519" y="3566517"/>
            <a:ext cx="5993606" cy="5638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Extracts and recognizes license plates using Optical Character Recognition (OCR) technology for identification.</a:t>
            </a:r>
            <a:endParaRPr lang="en-US" sz="1350" dirty="0"/>
          </a:p>
        </p:txBody>
      </p:sp>
      <p:sp>
        <p:nvSpPr>
          <p:cNvPr id="14" name="Shape 10"/>
          <p:cNvSpPr/>
          <p:nvPr/>
        </p:nvSpPr>
        <p:spPr>
          <a:xfrm>
            <a:off x="881063" y="4482822"/>
            <a:ext cx="6346031" cy="1971675"/>
          </a:xfrm>
          <a:prstGeom prst="roundRect">
            <a:avLst>
              <a:gd name="adj" fmla="val 13408"/>
            </a:avLst>
          </a:prstGeom>
          <a:solidFill>
            <a:srgbClr val="46464A"/>
          </a:solidFill>
          <a:ln/>
        </p:spPr>
      </p:sp>
      <p:sp>
        <p:nvSpPr>
          <p:cNvPr id="15" name="Shape 11"/>
          <p:cNvSpPr/>
          <p:nvPr/>
        </p:nvSpPr>
        <p:spPr>
          <a:xfrm>
            <a:off x="1057275" y="4659035"/>
            <a:ext cx="528638" cy="528638"/>
          </a:xfrm>
          <a:prstGeom prst="roundRect">
            <a:avLst>
              <a:gd name="adj" fmla="val 17295551"/>
            </a:avLst>
          </a:prstGeom>
          <a:solidFill>
            <a:srgbClr val="FFE14D"/>
          </a:solidFill>
          <a:ln/>
        </p:spPr>
      </p:sp>
      <p:pic>
        <p:nvPicPr>
          <p:cNvPr id="16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02650" y="4804291"/>
            <a:ext cx="237887" cy="237887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1057275" y="5363885"/>
            <a:ext cx="2179201" cy="244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Vehicle Classification</a:t>
            </a:r>
            <a:endParaRPr lang="en-US" sz="1500" dirty="0"/>
          </a:p>
        </p:txBody>
      </p:sp>
      <p:sp>
        <p:nvSpPr>
          <p:cNvPr id="18" name="Text 13"/>
          <p:cNvSpPr/>
          <p:nvPr/>
        </p:nvSpPr>
        <p:spPr>
          <a:xfrm>
            <a:off x="1057275" y="5714405"/>
            <a:ext cx="5993606" cy="5638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Classifies detected vehicles into predefined categories such as cars, bikes, buses, and trucks.</a:t>
            </a:r>
            <a:endParaRPr lang="en-US" sz="1350" dirty="0"/>
          </a:p>
        </p:txBody>
      </p:sp>
      <p:sp>
        <p:nvSpPr>
          <p:cNvPr id="19" name="Shape 14"/>
          <p:cNvSpPr/>
          <p:nvPr/>
        </p:nvSpPr>
        <p:spPr>
          <a:xfrm>
            <a:off x="7403306" y="4482822"/>
            <a:ext cx="6346031" cy="1971675"/>
          </a:xfrm>
          <a:prstGeom prst="roundRect">
            <a:avLst>
              <a:gd name="adj" fmla="val 13408"/>
            </a:avLst>
          </a:prstGeom>
          <a:solidFill>
            <a:srgbClr val="46464A"/>
          </a:solidFill>
          <a:ln/>
        </p:spPr>
      </p:sp>
      <p:sp>
        <p:nvSpPr>
          <p:cNvPr id="20" name="Shape 15"/>
          <p:cNvSpPr/>
          <p:nvPr/>
        </p:nvSpPr>
        <p:spPr>
          <a:xfrm>
            <a:off x="7579519" y="4659035"/>
            <a:ext cx="528638" cy="528638"/>
          </a:xfrm>
          <a:prstGeom prst="roundRect">
            <a:avLst>
              <a:gd name="adj" fmla="val 17295551"/>
            </a:avLst>
          </a:prstGeom>
          <a:solidFill>
            <a:srgbClr val="FFE14D"/>
          </a:solidFill>
          <a:ln/>
        </p:spPr>
      </p:sp>
      <p:pic>
        <p:nvPicPr>
          <p:cNvPr id="21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724894" y="4804291"/>
            <a:ext cx="237887" cy="237887"/>
          </a:xfrm>
          <a:prstGeom prst="rect">
            <a:avLst/>
          </a:prstGeom>
        </p:spPr>
      </p:pic>
      <p:sp>
        <p:nvSpPr>
          <p:cNvPr id="22" name="Text 16"/>
          <p:cNvSpPr/>
          <p:nvPr/>
        </p:nvSpPr>
        <p:spPr>
          <a:xfrm>
            <a:off x="7579519" y="5363885"/>
            <a:ext cx="2854285" cy="244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Traffic Counting &amp; Statistics</a:t>
            </a:r>
            <a:endParaRPr lang="en-US" sz="1500" dirty="0"/>
          </a:p>
        </p:txBody>
      </p:sp>
      <p:sp>
        <p:nvSpPr>
          <p:cNvPr id="23" name="Text 17"/>
          <p:cNvSpPr/>
          <p:nvPr/>
        </p:nvSpPr>
        <p:spPr>
          <a:xfrm>
            <a:off x="7579519" y="5714405"/>
            <a:ext cx="5993606" cy="5638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Counts vehicles and generates vital traffic statistics to inform planning and operational decisions.</a:t>
            </a:r>
            <a:endParaRPr lang="en-US" sz="1350" dirty="0"/>
          </a:p>
        </p:txBody>
      </p:sp>
      <p:sp>
        <p:nvSpPr>
          <p:cNvPr id="24" name="Text 18"/>
          <p:cNvSpPr/>
          <p:nvPr/>
        </p:nvSpPr>
        <p:spPr>
          <a:xfrm>
            <a:off x="881063" y="6652736"/>
            <a:ext cx="12868275" cy="5638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All processed data is visualized through an intuitive dashboard, presenting real-time traffic trends, vehicle distributions, and recognition results. This scalable and automated solution is designed for efficient real-time traffic surveillance.</a:t>
            </a:r>
            <a:endParaRPr lang="en-US" sz="13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81063" y="721281"/>
            <a:ext cx="8143280" cy="4544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85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Robust Dataset for Training and Validation</a:t>
            </a:r>
            <a:endParaRPr lang="en-US" sz="2850" dirty="0"/>
          </a:p>
        </p:txBody>
      </p:sp>
      <p:sp>
        <p:nvSpPr>
          <p:cNvPr id="3" name="Shape 1"/>
          <p:cNvSpPr/>
          <p:nvPr/>
        </p:nvSpPr>
        <p:spPr>
          <a:xfrm>
            <a:off x="881063" y="1605201"/>
            <a:ext cx="6234589" cy="2232303"/>
          </a:xfrm>
          <a:prstGeom prst="roundRect">
            <a:avLst>
              <a:gd name="adj" fmla="val 10996"/>
            </a:avLst>
          </a:prstGeom>
          <a:solidFill>
            <a:srgbClr val="27272B"/>
          </a:solidFill>
          <a:ln w="22860">
            <a:solidFill>
              <a:srgbClr val="5F5F63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067514" y="1791652"/>
            <a:ext cx="2716292" cy="272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Dataset 1: ANPR Dataset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1067514" y="2228017"/>
            <a:ext cx="5861685" cy="261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2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Comprises images of vehicles with clearly visible number plates.</a:t>
            </a:r>
            <a:endParaRPr lang="en-US" sz="1250" dirty="0"/>
          </a:p>
        </p:txBody>
      </p:sp>
      <p:sp>
        <p:nvSpPr>
          <p:cNvPr id="6" name="Text 4"/>
          <p:cNvSpPr/>
          <p:nvPr/>
        </p:nvSpPr>
        <p:spPr>
          <a:xfrm>
            <a:off x="1067514" y="2546985"/>
            <a:ext cx="5861685" cy="5233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2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Features diverse lighting conditions and viewing angles for comprehensive training.</a:t>
            </a:r>
            <a:endParaRPr lang="en-US" sz="1250" dirty="0"/>
          </a:p>
        </p:txBody>
      </p:sp>
      <p:sp>
        <p:nvSpPr>
          <p:cNvPr id="7" name="Text 5"/>
          <p:cNvSpPr/>
          <p:nvPr/>
        </p:nvSpPr>
        <p:spPr>
          <a:xfrm>
            <a:off x="1067514" y="3127653"/>
            <a:ext cx="5861685" cy="5233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2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Primarily used for training and validating license plate detection and OCR accuracy.</a:t>
            </a:r>
            <a:endParaRPr lang="en-US" sz="1250" dirty="0"/>
          </a:p>
        </p:txBody>
      </p:sp>
      <p:sp>
        <p:nvSpPr>
          <p:cNvPr id="8" name="Shape 6"/>
          <p:cNvSpPr/>
          <p:nvPr/>
        </p:nvSpPr>
        <p:spPr>
          <a:xfrm>
            <a:off x="881063" y="4001095"/>
            <a:ext cx="6234589" cy="1970603"/>
          </a:xfrm>
          <a:prstGeom prst="roundRect">
            <a:avLst>
              <a:gd name="adj" fmla="val 12457"/>
            </a:avLst>
          </a:prstGeom>
          <a:solidFill>
            <a:srgbClr val="27272B"/>
          </a:solidFill>
          <a:ln w="22860">
            <a:solidFill>
              <a:srgbClr val="5F5F63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1067514" y="4187547"/>
            <a:ext cx="3635335" cy="272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Dataset 2: ATCC Vehicle Dataset</a:t>
            </a:r>
            <a:endParaRPr lang="en-US" sz="1700" dirty="0"/>
          </a:p>
        </p:txBody>
      </p:sp>
      <p:sp>
        <p:nvSpPr>
          <p:cNvPr id="10" name="Text 8"/>
          <p:cNvSpPr/>
          <p:nvPr/>
        </p:nvSpPr>
        <p:spPr>
          <a:xfrm>
            <a:off x="1067514" y="4623911"/>
            <a:ext cx="5861685" cy="261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2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Consists of labelled images showcasing multiple vehicle classes.</a:t>
            </a:r>
            <a:endParaRPr lang="en-US" sz="1250" dirty="0"/>
          </a:p>
        </p:txBody>
      </p:sp>
      <p:sp>
        <p:nvSpPr>
          <p:cNvPr id="11" name="Text 9"/>
          <p:cNvSpPr/>
          <p:nvPr/>
        </p:nvSpPr>
        <p:spPr>
          <a:xfrm>
            <a:off x="1067514" y="4942880"/>
            <a:ext cx="5861685" cy="261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2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Includes various categories such as cars, motorcycles, buses, and trucks.</a:t>
            </a:r>
            <a:endParaRPr lang="en-US" sz="1250" dirty="0"/>
          </a:p>
        </p:txBody>
      </p:sp>
      <p:sp>
        <p:nvSpPr>
          <p:cNvPr id="12" name="Text 10"/>
          <p:cNvSpPr/>
          <p:nvPr/>
        </p:nvSpPr>
        <p:spPr>
          <a:xfrm>
            <a:off x="1067514" y="5261848"/>
            <a:ext cx="5861685" cy="5233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2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Utilized for developing vehicle detection, classification, and counting functionalities.</a:t>
            </a:r>
            <a:endParaRPr lang="en-US" sz="1250" dirty="0"/>
          </a:p>
        </p:txBody>
      </p:sp>
      <p:pic>
        <p:nvPicPr>
          <p:cNvPr id="1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2369" y="1605201"/>
            <a:ext cx="4052411" cy="4052411"/>
          </a:xfrm>
          <a:prstGeom prst="rect">
            <a:avLst/>
          </a:prstGeom>
        </p:spPr>
      </p:pic>
      <p:sp>
        <p:nvSpPr>
          <p:cNvPr id="14" name="Text 11"/>
          <p:cNvSpPr/>
          <p:nvPr/>
        </p:nvSpPr>
        <p:spPr>
          <a:xfrm>
            <a:off x="7522369" y="5841682"/>
            <a:ext cx="2500313" cy="2271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Data Preprocessing Steps:</a:t>
            </a:r>
            <a:endParaRPr lang="en-US" sz="1400" dirty="0"/>
          </a:p>
        </p:txBody>
      </p:sp>
      <p:sp>
        <p:nvSpPr>
          <p:cNvPr id="15" name="Text 12"/>
          <p:cNvSpPr/>
          <p:nvPr/>
        </p:nvSpPr>
        <p:spPr>
          <a:xfrm>
            <a:off x="7522369" y="6232446"/>
            <a:ext cx="6234589" cy="261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2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Frame extraction from videos.</a:t>
            </a:r>
            <a:endParaRPr lang="en-US" sz="1250" dirty="0"/>
          </a:p>
        </p:txBody>
      </p:sp>
      <p:sp>
        <p:nvSpPr>
          <p:cNvPr id="16" name="Text 13"/>
          <p:cNvSpPr/>
          <p:nvPr/>
        </p:nvSpPr>
        <p:spPr>
          <a:xfrm>
            <a:off x="7522369" y="6551414"/>
            <a:ext cx="6234589" cy="261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2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Resizing and normalization of images.</a:t>
            </a:r>
            <a:endParaRPr lang="en-US" sz="1250" dirty="0"/>
          </a:p>
        </p:txBody>
      </p:sp>
      <p:sp>
        <p:nvSpPr>
          <p:cNvPr id="17" name="Text 14"/>
          <p:cNvSpPr/>
          <p:nvPr/>
        </p:nvSpPr>
        <p:spPr>
          <a:xfrm>
            <a:off x="7522369" y="6870382"/>
            <a:ext cx="6234589" cy="261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2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Manual annotation for bounding boxes.</a:t>
            </a:r>
            <a:endParaRPr lang="en-US" sz="1250" dirty="0"/>
          </a:p>
        </p:txBody>
      </p:sp>
      <p:sp>
        <p:nvSpPr>
          <p:cNvPr id="18" name="Text 15"/>
          <p:cNvSpPr/>
          <p:nvPr/>
        </p:nvSpPr>
        <p:spPr>
          <a:xfrm>
            <a:off x="7522369" y="7189351"/>
            <a:ext cx="6234589" cy="261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2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Noise reduction and image sharpening to enhance OCR accuracy.</a:t>
            </a:r>
            <a:endParaRPr lang="en-US" sz="12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364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22484" y="646271"/>
            <a:ext cx="7499033" cy="8484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ANPR: Automatic Number Plate Recognition</a:t>
            </a:r>
            <a:endParaRPr lang="en-US" sz="2650" dirty="0"/>
          </a:p>
        </p:txBody>
      </p:sp>
      <p:sp>
        <p:nvSpPr>
          <p:cNvPr id="4" name="Text 1"/>
          <p:cNvSpPr/>
          <p:nvPr/>
        </p:nvSpPr>
        <p:spPr>
          <a:xfrm>
            <a:off x="822484" y="1723787"/>
            <a:ext cx="7499033" cy="4886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b="1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ANPR (Automatic Number Plate Recognition)</a:t>
            </a:r>
            <a:r>
              <a:rPr lang="en-US" sz="12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 is a sophisticated technology engineered to identify vehicles by automatically reading their unique license plates.</a:t>
            </a:r>
            <a:endParaRPr lang="en-US" sz="1200" dirty="0"/>
          </a:p>
        </p:txBody>
      </p:sp>
      <p:sp>
        <p:nvSpPr>
          <p:cNvPr id="5" name="Text 2"/>
          <p:cNvSpPr/>
          <p:nvPr/>
        </p:nvSpPr>
        <p:spPr>
          <a:xfrm>
            <a:off x="822484" y="2384227"/>
            <a:ext cx="152638" cy="1908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D7D4CC"/>
                </a:solidFill>
                <a:latin typeface="Comfortaa Light" pitchFamily="34" charset="0"/>
                <a:ea typeface="Comfortaa Light" pitchFamily="34" charset="-122"/>
                <a:cs typeface="Comfortaa Light" pitchFamily="34" charset="-120"/>
              </a:rPr>
              <a:t>01</a:t>
            </a:r>
            <a:endParaRPr lang="en-US" sz="1200" dirty="0"/>
          </a:p>
        </p:txBody>
      </p:sp>
      <p:sp>
        <p:nvSpPr>
          <p:cNvPr id="6" name="Shape 3"/>
          <p:cNvSpPr/>
          <p:nvPr/>
        </p:nvSpPr>
        <p:spPr>
          <a:xfrm>
            <a:off x="822484" y="2620804"/>
            <a:ext cx="7499033" cy="22860"/>
          </a:xfrm>
          <a:prstGeom prst="rect">
            <a:avLst/>
          </a:prstGeom>
          <a:solidFill>
            <a:srgbClr val="FFE14D"/>
          </a:solidFill>
          <a:ln/>
        </p:spPr>
      </p:sp>
      <p:sp>
        <p:nvSpPr>
          <p:cNvPr id="7" name="Text 4"/>
          <p:cNvSpPr/>
          <p:nvPr/>
        </p:nvSpPr>
        <p:spPr>
          <a:xfrm>
            <a:off x="822484" y="2742843"/>
            <a:ext cx="1697236" cy="2121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Capture &amp; Detect</a:t>
            </a:r>
            <a:endParaRPr lang="en-US" sz="1300" dirty="0"/>
          </a:p>
        </p:txBody>
      </p:sp>
      <p:sp>
        <p:nvSpPr>
          <p:cNvPr id="8" name="Text 5"/>
          <p:cNvSpPr/>
          <p:nvPr/>
        </p:nvSpPr>
        <p:spPr>
          <a:xfrm>
            <a:off x="822484" y="3046571"/>
            <a:ext cx="7499033" cy="2443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Captures an image of the vehicle and identifies the specific region containing the number plate.</a:t>
            </a:r>
            <a:endParaRPr lang="en-US" sz="1200" dirty="0"/>
          </a:p>
        </p:txBody>
      </p:sp>
      <p:sp>
        <p:nvSpPr>
          <p:cNvPr id="9" name="Text 6"/>
          <p:cNvSpPr/>
          <p:nvPr/>
        </p:nvSpPr>
        <p:spPr>
          <a:xfrm>
            <a:off x="822484" y="3558064"/>
            <a:ext cx="152638" cy="1908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D7D4CC"/>
                </a:solidFill>
                <a:latin typeface="Comfortaa Light" pitchFamily="34" charset="0"/>
                <a:ea typeface="Comfortaa Light" pitchFamily="34" charset="-122"/>
                <a:cs typeface="Comfortaa Light" pitchFamily="34" charset="-120"/>
              </a:rPr>
              <a:t>02</a:t>
            </a:r>
            <a:endParaRPr lang="en-US" sz="1200" dirty="0"/>
          </a:p>
        </p:txBody>
      </p:sp>
      <p:sp>
        <p:nvSpPr>
          <p:cNvPr id="10" name="Shape 7"/>
          <p:cNvSpPr/>
          <p:nvPr/>
        </p:nvSpPr>
        <p:spPr>
          <a:xfrm>
            <a:off x="822484" y="3794641"/>
            <a:ext cx="7499033" cy="22860"/>
          </a:xfrm>
          <a:prstGeom prst="rect">
            <a:avLst/>
          </a:prstGeom>
          <a:solidFill>
            <a:srgbClr val="FFE14D"/>
          </a:solidFill>
          <a:ln/>
        </p:spPr>
      </p:sp>
      <p:sp>
        <p:nvSpPr>
          <p:cNvPr id="11" name="Text 8"/>
          <p:cNvSpPr/>
          <p:nvPr/>
        </p:nvSpPr>
        <p:spPr>
          <a:xfrm>
            <a:off x="822484" y="3916680"/>
            <a:ext cx="1697236" cy="2121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Extract Plate Area</a:t>
            </a:r>
            <a:endParaRPr lang="en-US" sz="1300" dirty="0"/>
          </a:p>
        </p:txBody>
      </p:sp>
      <p:sp>
        <p:nvSpPr>
          <p:cNvPr id="12" name="Text 9"/>
          <p:cNvSpPr/>
          <p:nvPr/>
        </p:nvSpPr>
        <p:spPr>
          <a:xfrm>
            <a:off x="822484" y="4220408"/>
            <a:ext cx="7499033" cy="2443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Isolates and extracts the number plate image from the broader vehicle image.</a:t>
            </a:r>
            <a:endParaRPr lang="en-US" sz="1200" dirty="0"/>
          </a:p>
        </p:txBody>
      </p:sp>
      <p:sp>
        <p:nvSpPr>
          <p:cNvPr id="13" name="Text 10"/>
          <p:cNvSpPr/>
          <p:nvPr/>
        </p:nvSpPr>
        <p:spPr>
          <a:xfrm>
            <a:off x="822484" y="4731901"/>
            <a:ext cx="152638" cy="1908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D7D4CC"/>
                </a:solidFill>
                <a:latin typeface="Comfortaa Light" pitchFamily="34" charset="0"/>
                <a:ea typeface="Comfortaa Light" pitchFamily="34" charset="-122"/>
                <a:cs typeface="Comfortaa Light" pitchFamily="34" charset="-120"/>
              </a:rPr>
              <a:t>03</a:t>
            </a:r>
            <a:endParaRPr lang="en-US" sz="1200" dirty="0"/>
          </a:p>
        </p:txBody>
      </p:sp>
      <p:sp>
        <p:nvSpPr>
          <p:cNvPr id="14" name="Shape 11"/>
          <p:cNvSpPr/>
          <p:nvPr/>
        </p:nvSpPr>
        <p:spPr>
          <a:xfrm>
            <a:off x="822484" y="4968478"/>
            <a:ext cx="7499033" cy="22860"/>
          </a:xfrm>
          <a:prstGeom prst="rect">
            <a:avLst/>
          </a:prstGeom>
          <a:solidFill>
            <a:srgbClr val="FFE14D"/>
          </a:solidFill>
          <a:ln/>
        </p:spPr>
      </p:sp>
      <p:sp>
        <p:nvSpPr>
          <p:cNvPr id="15" name="Text 12"/>
          <p:cNvSpPr/>
          <p:nvPr/>
        </p:nvSpPr>
        <p:spPr>
          <a:xfrm>
            <a:off x="822484" y="5090517"/>
            <a:ext cx="1819870" cy="2121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Recognize &amp; Convert</a:t>
            </a:r>
            <a:endParaRPr lang="en-US" sz="1300" dirty="0"/>
          </a:p>
        </p:txBody>
      </p:sp>
      <p:sp>
        <p:nvSpPr>
          <p:cNvPr id="16" name="Text 13"/>
          <p:cNvSpPr/>
          <p:nvPr/>
        </p:nvSpPr>
        <p:spPr>
          <a:xfrm>
            <a:off x="822484" y="5394246"/>
            <a:ext cx="7499033" cy="4886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Applies OCR (Optical Character Recognition) to convert the visual plate text into machine-readable characters.</a:t>
            </a:r>
            <a:endParaRPr lang="en-US" sz="1200" dirty="0"/>
          </a:p>
        </p:txBody>
      </p:sp>
      <p:sp>
        <p:nvSpPr>
          <p:cNvPr id="17" name="Text 14"/>
          <p:cNvSpPr/>
          <p:nvPr/>
        </p:nvSpPr>
        <p:spPr>
          <a:xfrm>
            <a:off x="822484" y="6150054"/>
            <a:ext cx="152638" cy="1908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D7D4CC"/>
                </a:solidFill>
                <a:latin typeface="Comfortaa Light" pitchFamily="34" charset="0"/>
                <a:ea typeface="Comfortaa Light" pitchFamily="34" charset="-122"/>
                <a:cs typeface="Comfortaa Light" pitchFamily="34" charset="-120"/>
              </a:rPr>
              <a:t>04</a:t>
            </a:r>
            <a:endParaRPr lang="en-US" sz="1200" dirty="0"/>
          </a:p>
        </p:txBody>
      </p:sp>
      <p:sp>
        <p:nvSpPr>
          <p:cNvPr id="18" name="Shape 15"/>
          <p:cNvSpPr/>
          <p:nvPr/>
        </p:nvSpPr>
        <p:spPr>
          <a:xfrm>
            <a:off x="822484" y="6386632"/>
            <a:ext cx="7499033" cy="22860"/>
          </a:xfrm>
          <a:prstGeom prst="rect">
            <a:avLst/>
          </a:prstGeom>
          <a:solidFill>
            <a:srgbClr val="FFE14D"/>
          </a:solidFill>
          <a:ln/>
        </p:spPr>
      </p:sp>
      <p:sp>
        <p:nvSpPr>
          <p:cNvPr id="19" name="Text 16"/>
          <p:cNvSpPr/>
          <p:nvPr/>
        </p:nvSpPr>
        <p:spPr>
          <a:xfrm>
            <a:off x="822484" y="6508671"/>
            <a:ext cx="2097286" cy="2121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Output Vehicle Number</a:t>
            </a:r>
            <a:endParaRPr lang="en-US" sz="1300" dirty="0"/>
          </a:p>
        </p:txBody>
      </p:sp>
      <p:sp>
        <p:nvSpPr>
          <p:cNvPr id="20" name="Text 17"/>
          <p:cNvSpPr/>
          <p:nvPr/>
        </p:nvSpPr>
        <p:spPr>
          <a:xfrm>
            <a:off x="822484" y="6812399"/>
            <a:ext cx="7499033" cy="2443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Delivers the recognized license plate number, enabling automated vehicle identification.</a:t>
            </a:r>
            <a:endParaRPr lang="en-US" sz="1200" dirty="0"/>
          </a:p>
        </p:txBody>
      </p:sp>
      <p:sp>
        <p:nvSpPr>
          <p:cNvPr id="21" name="Text 18"/>
          <p:cNvSpPr/>
          <p:nvPr/>
        </p:nvSpPr>
        <p:spPr>
          <a:xfrm>
            <a:off x="822484" y="7343061"/>
            <a:ext cx="7499033" cy="2443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endParaRPr lang="en-US" sz="12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020" y="725091"/>
            <a:ext cx="2681526" cy="411158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9020" y="4988957"/>
            <a:ext cx="2393633" cy="2256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Key Applications of ATCC:</a:t>
            </a:r>
            <a:endParaRPr lang="en-US" sz="1400" dirty="0"/>
          </a:p>
        </p:txBody>
      </p:sp>
      <p:sp>
        <p:nvSpPr>
          <p:cNvPr id="4" name="Text 1"/>
          <p:cNvSpPr/>
          <p:nvPr/>
        </p:nvSpPr>
        <p:spPr>
          <a:xfrm>
            <a:off x="729020" y="5349954"/>
            <a:ext cx="4125516" cy="2165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0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Optimizing traffic signal timings to reduce wait times.</a:t>
            </a:r>
            <a:endParaRPr lang="en-US" sz="1050" dirty="0"/>
          </a:p>
        </p:txBody>
      </p:sp>
      <p:sp>
        <p:nvSpPr>
          <p:cNvPr id="5" name="Text 2"/>
          <p:cNvSpPr/>
          <p:nvPr/>
        </p:nvSpPr>
        <p:spPr>
          <a:xfrm>
            <a:off x="729020" y="5613916"/>
            <a:ext cx="4125516" cy="4331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0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Informing urban planning for new infrastructure like roads and flyovers.</a:t>
            </a:r>
            <a:endParaRPr lang="en-US" sz="1050" dirty="0"/>
          </a:p>
        </p:txBody>
      </p:sp>
      <p:sp>
        <p:nvSpPr>
          <p:cNvPr id="6" name="Text 3"/>
          <p:cNvSpPr/>
          <p:nvPr/>
        </p:nvSpPr>
        <p:spPr>
          <a:xfrm>
            <a:off x="729020" y="6094452"/>
            <a:ext cx="4125516" cy="4331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0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Predicting and mitigating traffic congestion during peak hours.</a:t>
            </a:r>
            <a:endParaRPr lang="en-US" sz="1050" dirty="0"/>
          </a:p>
        </p:txBody>
      </p:sp>
      <p:sp>
        <p:nvSpPr>
          <p:cNvPr id="7" name="Text 4"/>
          <p:cNvSpPr/>
          <p:nvPr/>
        </p:nvSpPr>
        <p:spPr>
          <a:xfrm>
            <a:off x="729020" y="6574988"/>
            <a:ext cx="4125516" cy="4331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0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Enhancing road safety through proactive monitoring and data-driven decisions.</a:t>
            </a:r>
            <a:endParaRPr lang="en-US" sz="1050" dirty="0"/>
          </a:p>
        </p:txBody>
      </p:sp>
      <p:sp>
        <p:nvSpPr>
          <p:cNvPr id="8" name="Text 5"/>
          <p:cNvSpPr/>
          <p:nvPr/>
        </p:nvSpPr>
        <p:spPr>
          <a:xfrm>
            <a:off x="5192435" y="708184"/>
            <a:ext cx="6919079" cy="3759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35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ATCC: Automatic Traffic Counter &amp; Classifier</a:t>
            </a:r>
            <a:endParaRPr lang="en-US" sz="2350" dirty="0"/>
          </a:p>
        </p:txBody>
      </p:sp>
      <p:sp>
        <p:nvSpPr>
          <p:cNvPr id="9" name="Shape 6"/>
          <p:cNvSpPr/>
          <p:nvPr/>
        </p:nvSpPr>
        <p:spPr>
          <a:xfrm>
            <a:off x="5192435" y="1439466"/>
            <a:ext cx="8716447" cy="1029176"/>
          </a:xfrm>
          <a:prstGeom prst="roundRect">
            <a:avLst>
              <a:gd name="adj" fmla="val 7108"/>
            </a:avLst>
          </a:prstGeom>
          <a:solidFill>
            <a:srgbClr val="27272B"/>
          </a:solidFill>
          <a:ln/>
        </p:spPr>
      </p:sp>
      <p:sp>
        <p:nvSpPr>
          <p:cNvPr id="10" name="Shape 7"/>
          <p:cNvSpPr/>
          <p:nvPr/>
        </p:nvSpPr>
        <p:spPr>
          <a:xfrm>
            <a:off x="5192435" y="1424226"/>
            <a:ext cx="8716447" cy="60960"/>
          </a:xfrm>
          <a:prstGeom prst="roundRect">
            <a:avLst>
              <a:gd name="adj" fmla="val 333192"/>
            </a:avLst>
          </a:prstGeom>
          <a:solidFill>
            <a:srgbClr val="FFE14D"/>
          </a:solidFill>
          <a:ln/>
        </p:spPr>
      </p:sp>
      <p:sp>
        <p:nvSpPr>
          <p:cNvPr id="11" name="Shape 8"/>
          <p:cNvSpPr/>
          <p:nvPr/>
        </p:nvSpPr>
        <p:spPr>
          <a:xfrm>
            <a:off x="9347537" y="1236464"/>
            <a:ext cx="406122" cy="406122"/>
          </a:xfrm>
          <a:prstGeom prst="roundRect">
            <a:avLst>
              <a:gd name="adj" fmla="val 225154"/>
            </a:avLst>
          </a:prstGeom>
          <a:solidFill>
            <a:srgbClr val="FFE14D"/>
          </a:solidFill>
          <a:ln/>
        </p:spPr>
      </p:sp>
      <p:pic>
        <p:nvPicPr>
          <p:cNvPr id="12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469338" y="1358265"/>
            <a:ext cx="162401" cy="162401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5343049" y="1777960"/>
            <a:ext cx="1504474" cy="1881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Detect Vehicles</a:t>
            </a:r>
            <a:endParaRPr lang="en-US" sz="1150" dirty="0"/>
          </a:p>
        </p:txBody>
      </p:sp>
      <p:sp>
        <p:nvSpPr>
          <p:cNvPr id="14" name="Text 10"/>
          <p:cNvSpPr/>
          <p:nvPr/>
        </p:nvSpPr>
        <p:spPr>
          <a:xfrm>
            <a:off x="5343049" y="2101453"/>
            <a:ext cx="8415218" cy="2165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Employs advanced sensors and AI to detect all vehicles present on the road.</a:t>
            </a:r>
            <a:endParaRPr lang="en-US" sz="1050" dirty="0"/>
          </a:p>
        </p:txBody>
      </p:sp>
      <p:sp>
        <p:nvSpPr>
          <p:cNvPr id="15" name="Shape 11"/>
          <p:cNvSpPr/>
          <p:nvPr/>
        </p:nvSpPr>
        <p:spPr>
          <a:xfrm>
            <a:off x="5192435" y="2807018"/>
            <a:ext cx="8716447" cy="1029176"/>
          </a:xfrm>
          <a:prstGeom prst="roundRect">
            <a:avLst>
              <a:gd name="adj" fmla="val 7108"/>
            </a:avLst>
          </a:prstGeom>
          <a:solidFill>
            <a:srgbClr val="27272B"/>
          </a:solidFill>
          <a:ln/>
        </p:spPr>
      </p:sp>
      <p:sp>
        <p:nvSpPr>
          <p:cNvPr id="16" name="Shape 12"/>
          <p:cNvSpPr/>
          <p:nvPr/>
        </p:nvSpPr>
        <p:spPr>
          <a:xfrm>
            <a:off x="5192435" y="2791778"/>
            <a:ext cx="8716447" cy="60960"/>
          </a:xfrm>
          <a:prstGeom prst="roundRect">
            <a:avLst>
              <a:gd name="adj" fmla="val 333192"/>
            </a:avLst>
          </a:prstGeom>
          <a:solidFill>
            <a:srgbClr val="FFE14D"/>
          </a:solidFill>
          <a:ln/>
        </p:spPr>
      </p:sp>
      <p:sp>
        <p:nvSpPr>
          <p:cNvPr id="17" name="Shape 13"/>
          <p:cNvSpPr/>
          <p:nvPr/>
        </p:nvSpPr>
        <p:spPr>
          <a:xfrm>
            <a:off x="9347537" y="2604016"/>
            <a:ext cx="406122" cy="406122"/>
          </a:xfrm>
          <a:prstGeom prst="roundRect">
            <a:avLst>
              <a:gd name="adj" fmla="val 225154"/>
            </a:avLst>
          </a:prstGeom>
          <a:solidFill>
            <a:srgbClr val="FFE14D"/>
          </a:solidFill>
          <a:ln/>
        </p:spPr>
      </p:sp>
      <p:pic>
        <p:nvPicPr>
          <p:cNvPr id="18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469338" y="2725817"/>
            <a:ext cx="162401" cy="162401"/>
          </a:xfrm>
          <a:prstGeom prst="rect">
            <a:avLst/>
          </a:prstGeom>
        </p:spPr>
      </p:pic>
      <p:sp>
        <p:nvSpPr>
          <p:cNvPr id="19" name="Text 14"/>
          <p:cNvSpPr/>
          <p:nvPr/>
        </p:nvSpPr>
        <p:spPr>
          <a:xfrm>
            <a:off x="5343049" y="3145512"/>
            <a:ext cx="1504474" cy="1881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Classify Vehicles</a:t>
            </a:r>
            <a:endParaRPr lang="en-US" sz="1150" dirty="0"/>
          </a:p>
        </p:txBody>
      </p:sp>
      <p:sp>
        <p:nvSpPr>
          <p:cNvPr id="20" name="Text 15"/>
          <p:cNvSpPr/>
          <p:nvPr/>
        </p:nvSpPr>
        <p:spPr>
          <a:xfrm>
            <a:off x="5343049" y="3469005"/>
            <a:ext cx="8415218" cy="2165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Automatically categorizes vehicles into types like cars, buses, trucks, and motorcycles.</a:t>
            </a:r>
            <a:endParaRPr lang="en-US" sz="1050" dirty="0"/>
          </a:p>
        </p:txBody>
      </p:sp>
      <p:sp>
        <p:nvSpPr>
          <p:cNvPr id="21" name="Shape 16"/>
          <p:cNvSpPr/>
          <p:nvPr/>
        </p:nvSpPr>
        <p:spPr>
          <a:xfrm>
            <a:off x="5192435" y="4174569"/>
            <a:ext cx="8716447" cy="1029176"/>
          </a:xfrm>
          <a:prstGeom prst="roundRect">
            <a:avLst>
              <a:gd name="adj" fmla="val 7108"/>
            </a:avLst>
          </a:prstGeom>
          <a:solidFill>
            <a:srgbClr val="27272B"/>
          </a:solidFill>
          <a:ln/>
        </p:spPr>
      </p:sp>
      <p:sp>
        <p:nvSpPr>
          <p:cNvPr id="22" name="Shape 17"/>
          <p:cNvSpPr/>
          <p:nvPr/>
        </p:nvSpPr>
        <p:spPr>
          <a:xfrm>
            <a:off x="5192435" y="4159329"/>
            <a:ext cx="8716447" cy="60960"/>
          </a:xfrm>
          <a:prstGeom prst="roundRect">
            <a:avLst>
              <a:gd name="adj" fmla="val 333192"/>
            </a:avLst>
          </a:prstGeom>
          <a:solidFill>
            <a:srgbClr val="FFE14D"/>
          </a:solidFill>
          <a:ln/>
        </p:spPr>
      </p:sp>
      <p:sp>
        <p:nvSpPr>
          <p:cNvPr id="23" name="Shape 18"/>
          <p:cNvSpPr/>
          <p:nvPr/>
        </p:nvSpPr>
        <p:spPr>
          <a:xfrm>
            <a:off x="9347537" y="3971568"/>
            <a:ext cx="406122" cy="406122"/>
          </a:xfrm>
          <a:prstGeom prst="roundRect">
            <a:avLst>
              <a:gd name="adj" fmla="val 225154"/>
            </a:avLst>
          </a:prstGeom>
          <a:solidFill>
            <a:srgbClr val="FFE14D"/>
          </a:solidFill>
          <a:ln/>
        </p:spPr>
      </p:sp>
      <p:pic>
        <p:nvPicPr>
          <p:cNvPr id="24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469338" y="4093369"/>
            <a:ext cx="162401" cy="162401"/>
          </a:xfrm>
          <a:prstGeom prst="rect">
            <a:avLst/>
          </a:prstGeom>
        </p:spPr>
      </p:pic>
      <p:sp>
        <p:nvSpPr>
          <p:cNvPr id="25" name="Text 19"/>
          <p:cNvSpPr/>
          <p:nvPr/>
        </p:nvSpPr>
        <p:spPr>
          <a:xfrm>
            <a:off x="5343049" y="4513064"/>
            <a:ext cx="1685925" cy="1881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Count Each Category</a:t>
            </a:r>
            <a:endParaRPr lang="en-US" sz="1150" dirty="0"/>
          </a:p>
        </p:txBody>
      </p:sp>
      <p:sp>
        <p:nvSpPr>
          <p:cNvPr id="26" name="Text 20"/>
          <p:cNvSpPr/>
          <p:nvPr/>
        </p:nvSpPr>
        <p:spPr>
          <a:xfrm>
            <a:off x="5343049" y="4836557"/>
            <a:ext cx="8415218" cy="2165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Maintains precise counts for each vehicle class, offering granular data.</a:t>
            </a:r>
            <a:endParaRPr lang="en-US" sz="1050" dirty="0"/>
          </a:p>
        </p:txBody>
      </p:sp>
      <p:sp>
        <p:nvSpPr>
          <p:cNvPr id="27" name="Shape 21"/>
          <p:cNvSpPr/>
          <p:nvPr/>
        </p:nvSpPr>
        <p:spPr>
          <a:xfrm>
            <a:off x="5192435" y="5542121"/>
            <a:ext cx="8716447" cy="1029176"/>
          </a:xfrm>
          <a:prstGeom prst="roundRect">
            <a:avLst>
              <a:gd name="adj" fmla="val 7108"/>
            </a:avLst>
          </a:prstGeom>
          <a:solidFill>
            <a:srgbClr val="27272B"/>
          </a:solidFill>
          <a:ln/>
        </p:spPr>
      </p:sp>
      <p:sp>
        <p:nvSpPr>
          <p:cNvPr id="28" name="Shape 22"/>
          <p:cNvSpPr/>
          <p:nvPr/>
        </p:nvSpPr>
        <p:spPr>
          <a:xfrm>
            <a:off x="5192435" y="5526881"/>
            <a:ext cx="8716447" cy="60960"/>
          </a:xfrm>
          <a:prstGeom prst="roundRect">
            <a:avLst>
              <a:gd name="adj" fmla="val 333192"/>
            </a:avLst>
          </a:prstGeom>
          <a:solidFill>
            <a:srgbClr val="FFE14D"/>
          </a:solidFill>
          <a:ln/>
        </p:spPr>
      </p:sp>
      <p:sp>
        <p:nvSpPr>
          <p:cNvPr id="29" name="Shape 23"/>
          <p:cNvSpPr/>
          <p:nvPr/>
        </p:nvSpPr>
        <p:spPr>
          <a:xfrm>
            <a:off x="9347537" y="5339120"/>
            <a:ext cx="406122" cy="406122"/>
          </a:xfrm>
          <a:prstGeom prst="roundRect">
            <a:avLst>
              <a:gd name="adj" fmla="val 225154"/>
            </a:avLst>
          </a:prstGeom>
          <a:solidFill>
            <a:srgbClr val="FFE14D"/>
          </a:solidFill>
          <a:ln/>
        </p:spPr>
      </p:sp>
      <p:pic>
        <p:nvPicPr>
          <p:cNvPr id="30" name="Image 4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469338" y="5460921"/>
            <a:ext cx="162401" cy="162401"/>
          </a:xfrm>
          <a:prstGeom prst="rect">
            <a:avLst/>
          </a:prstGeom>
        </p:spPr>
      </p:pic>
      <p:sp>
        <p:nvSpPr>
          <p:cNvPr id="31" name="Text 24"/>
          <p:cNvSpPr/>
          <p:nvPr/>
        </p:nvSpPr>
        <p:spPr>
          <a:xfrm>
            <a:off x="5343049" y="5880616"/>
            <a:ext cx="1852255" cy="1881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Analyze Traffic Patterns</a:t>
            </a:r>
            <a:endParaRPr lang="en-US" sz="1150" dirty="0"/>
          </a:p>
        </p:txBody>
      </p:sp>
      <p:sp>
        <p:nvSpPr>
          <p:cNvPr id="32" name="Text 25"/>
          <p:cNvSpPr/>
          <p:nvPr/>
        </p:nvSpPr>
        <p:spPr>
          <a:xfrm>
            <a:off x="5343049" y="6204109"/>
            <a:ext cx="8415218" cy="2165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Analyzes real-time data to assess traffic density, identify congestion points, and predict trends.</a:t>
            </a:r>
            <a:endParaRPr lang="en-US" sz="1050" dirty="0"/>
          </a:p>
        </p:txBody>
      </p:sp>
      <p:sp>
        <p:nvSpPr>
          <p:cNvPr id="33" name="Text 26"/>
          <p:cNvSpPr/>
          <p:nvPr/>
        </p:nvSpPr>
        <p:spPr>
          <a:xfrm>
            <a:off x="5192435" y="6723578"/>
            <a:ext cx="1805345" cy="2256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endParaRPr lang="en-US" sz="1400" dirty="0"/>
          </a:p>
        </p:txBody>
      </p:sp>
      <p:sp>
        <p:nvSpPr>
          <p:cNvPr id="34" name="Text 27"/>
          <p:cNvSpPr/>
          <p:nvPr/>
        </p:nvSpPr>
        <p:spPr>
          <a:xfrm>
            <a:off x="729020" y="7287578"/>
            <a:ext cx="3009067" cy="3759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endParaRPr lang="en-US" sz="23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72252" y="685324"/>
            <a:ext cx="4449128" cy="3599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5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ANPR Architecture &amp; Workflow</a:t>
            </a:r>
            <a:endParaRPr lang="en-US" sz="2250" dirty="0"/>
          </a:p>
        </p:txBody>
      </p:sp>
      <p:sp>
        <p:nvSpPr>
          <p:cNvPr id="3" name="Text 1"/>
          <p:cNvSpPr/>
          <p:nvPr/>
        </p:nvSpPr>
        <p:spPr>
          <a:xfrm>
            <a:off x="872252" y="1288137"/>
            <a:ext cx="12885896" cy="2591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The ANPR system operates through a streamlined, multi-stage process to ensure accurate and timely vehicle identification.</a:t>
            </a:r>
            <a:endParaRPr lang="en-US" sz="12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252" y="1729502"/>
            <a:ext cx="6442948" cy="647938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034177" y="2539365"/>
            <a:ext cx="1799868" cy="2250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Capture</a:t>
            </a:r>
            <a:endParaRPr lang="en-US" sz="14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4177" y="2946559"/>
            <a:ext cx="738426" cy="73842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034177" y="3867150"/>
            <a:ext cx="6119098" cy="2591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High-resolution cameras capture images or video streams of vehicles.</a:t>
            </a:r>
            <a:endParaRPr lang="en-US" sz="12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5200" y="1729502"/>
            <a:ext cx="6442948" cy="647938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7477125" y="2539365"/>
            <a:ext cx="1799868" cy="2250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Preprocess</a:t>
            </a:r>
            <a:endParaRPr lang="en-US" sz="14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77125" y="2946559"/>
            <a:ext cx="738426" cy="73842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477125" y="3867150"/>
            <a:ext cx="6119098" cy="2591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Images are optimized through noise reduction and sharpening for better clarity.</a:t>
            </a:r>
            <a:endParaRPr lang="en-US" sz="1250" dirty="0"/>
          </a:p>
        </p:txBody>
      </p:sp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2252" y="4288274"/>
            <a:ext cx="6442948" cy="647938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1034177" y="5098137"/>
            <a:ext cx="1799868" cy="2250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Recognize</a:t>
            </a:r>
            <a:endParaRPr lang="en-US" sz="1400" dirty="0"/>
          </a:p>
        </p:txBody>
      </p:sp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4177" y="5505331"/>
            <a:ext cx="738426" cy="738426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1034177" y="6425922"/>
            <a:ext cx="6119098" cy="2591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Advanced algorithms extract and convert license plate characters using OCR.</a:t>
            </a:r>
            <a:endParaRPr lang="en-US" sz="1250" dirty="0"/>
          </a:p>
        </p:txBody>
      </p:sp>
      <p:pic>
        <p:nvPicPr>
          <p:cNvPr id="16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15200" y="4288274"/>
            <a:ext cx="6442948" cy="647938"/>
          </a:xfrm>
          <a:prstGeom prst="rect">
            <a:avLst/>
          </a:prstGeom>
        </p:spPr>
      </p:pic>
      <p:sp>
        <p:nvSpPr>
          <p:cNvPr id="17" name="Text 8"/>
          <p:cNvSpPr/>
          <p:nvPr/>
        </p:nvSpPr>
        <p:spPr>
          <a:xfrm>
            <a:off x="7477125" y="5098137"/>
            <a:ext cx="1799868" cy="2250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Integrate</a:t>
            </a:r>
            <a:endParaRPr lang="en-US" sz="1400" dirty="0"/>
          </a:p>
        </p:txBody>
      </p:sp>
      <p:pic>
        <p:nvPicPr>
          <p:cNvPr id="18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77125" y="5505331"/>
            <a:ext cx="738426" cy="738426"/>
          </a:xfrm>
          <a:prstGeom prst="rect">
            <a:avLst/>
          </a:prstGeom>
        </p:spPr>
      </p:pic>
      <p:sp>
        <p:nvSpPr>
          <p:cNvPr id="19" name="Text 9"/>
          <p:cNvSpPr/>
          <p:nvPr/>
        </p:nvSpPr>
        <p:spPr>
          <a:xfrm>
            <a:off x="7477125" y="6425922"/>
            <a:ext cx="6119098" cy="5183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Recognized data is stored in a central database for real-time analysis and reporting.</a:t>
            </a:r>
            <a:endParaRPr lang="en-US" sz="1250" dirty="0"/>
          </a:p>
        </p:txBody>
      </p:sp>
      <p:sp>
        <p:nvSpPr>
          <p:cNvPr id="20" name="Text 10"/>
          <p:cNvSpPr/>
          <p:nvPr/>
        </p:nvSpPr>
        <p:spPr>
          <a:xfrm>
            <a:off x="872252" y="7288411"/>
            <a:ext cx="12885896" cy="2591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This seamless workflow ensures that accurate vehicle information is available for various traffic management applications, from enforcement to urban planning.</a:t>
            </a:r>
            <a:endParaRPr lang="en-US" sz="12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1153</Words>
  <Application>Microsoft Office PowerPoint</Application>
  <PresentationFormat>Custom</PresentationFormat>
  <Paragraphs>135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Raleway Medium</vt:lpstr>
      <vt:lpstr>Comfortaa Light</vt:lpstr>
      <vt:lpstr>Comfortaa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J Nandini</dc:creator>
  <cp:lastModifiedBy>J Nandini</cp:lastModifiedBy>
  <cp:revision>2</cp:revision>
  <dcterms:created xsi:type="dcterms:W3CDTF">2025-12-11T11:53:02Z</dcterms:created>
  <dcterms:modified xsi:type="dcterms:W3CDTF">2025-12-12T04:22:56Z</dcterms:modified>
</cp:coreProperties>
</file>